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864" r:id="rId1"/>
  </p:sldMasterIdLst>
  <p:sldIdLst>
    <p:sldId id="256" r:id="rId2"/>
    <p:sldId id="257" r:id="rId3"/>
    <p:sldId id="258" r:id="rId4"/>
    <p:sldId id="267" r:id="rId5"/>
    <p:sldId id="261" r:id="rId6"/>
    <p:sldId id="264" r:id="rId7"/>
    <p:sldId id="262" r:id="rId8"/>
    <p:sldId id="259" r:id="rId9"/>
    <p:sldId id="260" r:id="rId10"/>
    <p:sldId id="266" r:id="rId11"/>
    <p:sldId id="263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5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6C6BA476-BD7C-425E-8383-92E0931440B4}" type="datetimeFigureOut">
              <a:rPr lang="en-US" smtClean="0"/>
              <a:pPr/>
              <a:t>10/27/11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8BDA8C-DCEC-4DD9-98E0-F3CE9497D4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BA476-BD7C-425E-8383-92E0931440B4}" type="datetimeFigureOut">
              <a:rPr lang="en-US" smtClean="0"/>
              <a:pPr/>
              <a:t>10/27/11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DA8C-DCEC-4DD9-98E0-F3CE9497D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BA476-BD7C-425E-8383-92E0931440B4}" type="datetimeFigureOut">
              <a:rPr lang="en-US" smtClean="0"/>
              <a:pPr/>
              <a:t>10/27/11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DA8C-DCEC-4DD9-98E0-F3CE9497D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BA476-BD7C-425E-8383-92E0931440B4}" type="datetimeFigureOut">
              <a:rPr lang="en-US" smtClean="0"/>
              <a:pPr/>
              <a:t>10/27/11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DA8C-DCEC-4DD9-98E0-F3CE9497D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6C6BA476-BD7C-425E-8383-92E0931440B4}" type="datetimeFigureOut">
              <a:rPr lang="en-US" smtClean="0"/>
              <a:pPr/>
              <a:t>10/27/11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8BDA8C-DCEC-4DD9-98E0-F3CE9497D4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BA476-BD7C-425E-8383-92E0931440B4}" type="datetimeFigureOut">
              <a:rPr lang="en-US" smtClean="0"/>
              <a:pPr/>
              <a:t>10/27/11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3E8BDA8C-DCEC-4DD9-98E0-F3CE9497D4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BA476-BD7C-425E-8383-92E0931440B4}" type="datetimeFigureOut">
              <a:rPr lang="en-US" smtClean="0"/>
              <a:pPr/>
              <a:t>10/27/11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3E8BDA8C-DCEC-4DD9-98E0-F3CE9497D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BA476-BD7C-425E-8383-92E0931440B4}" type="datetimeFigureOut">
              <a:rPr lang="en-US" smtClean="0"/>
              <a:pPr/>
              <a:t>10/27/11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DA8C-DCEC-4DD9-98E0-F3CE9497D4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BA476-BD7C-425E-8383-92E0931440B4}" type="datetimeFigureOut">
              <a:rPr lang="en-US" smtClean="0"/>
              <a:pPr/>
              <a:t>10/27/11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DA8C-DCEC-4DD9-98E0-F3CE9497D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6C6BA476-BD7C-425E-8383-92E0931440B4}" type="datetimeFigureOut">
              <a:rPr lang="en-US" smtClean="0"/>
              <a:pPr/>
              <a:t>10/27/11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8BDA8C-DCEC-4DD9-98E0-F3CE9497D4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6C6BA476-BD7C-425E-8383-92E0931440B4}" type="datetimeFigureOut">
              <a:rPr lang="en-US" smtClean="0"/>
              <a:pPr/>
              <a:t>10/27/11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8BDA8C-DCEC-4DD9-98E0-F3CE9497D4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</a:lstStyle>
          <a:p>
            <a:fld id="{6C6BA476-BD7C-425E-8383-92E0931440B4}" type="datetimeFigureOut">
              <a:rPr lang="en-US" smtClean="0"/>
              <a:pPr/>
              <a:t>10/27/11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</a:lstStyle>
          <a:p>
            <a:fld id="{3E8BDA8C-DCEC-4DD9-98E0-F3CE9497D4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ccdsb.on.ca/content.php?doc=729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osap.gov.on.ca/OSAPPorta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leton.ca/awards/" TargetMode="External"/><Relationship Id="rId4" Type="http://schemas.openxmlformats.org/officeDocument/2006/relationships/hyperlink" Target="http://www.admission.uOttawa.ca/Default.aspx?tabid=2555" TargetMode="External"/><Relationship Id="rId5" Type="http://schemas.openxmlformats.org/officeDocument/2006/relationships/hyperlink" Target="http://www.registrar.uottawa.ca/Default.aspx?tabid=2658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lgonquincollege.com/prospective/finance_general.ht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cholarshipscanada.com/" TargetMode="External"/><Relationship Id="rId3" Type="http://schemas.openxmlformats.org/officeDocument/2006/relationships/hyperlink" Target="http://www.studentaward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Financing University/College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What you need to know about </a:t>
            </a:r>
            <a:r>
              <a:rPr lang="en-CA" b="1" dirty="0" smtClean="0"/>
              <a:t>scholarships and bursaries</a:t>
            </a:r>
            <a:endParaRPr lang="en-US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4953000"/>
            <a:ext cx="19050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CA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AWARDS</a:t>
            </a:r>
          </a:p>
          <a:p>
            <a:pPr algn="ctr">
              <a:buNone/>
            </a:pPr>
            <a:r>
              <a:rPr lang="en-CA" sz="4000" dirty="0" smtClean="0"/>
              <a:t>is a general term that includes both  scholarships and bursaries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School &amp; Community Awards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The </a:t>
            </a:r>
            <a:r>
              <a:rPr lang="en-CA" b="1" dirty="0" smtClean="0"/>
              <a:t>Ottawa Catholic School Board </a:t>
            </a:r>
            <a:r>
              <a:rPr lang="en-CA" dirty="0" smtClean="0"/>
              <a:t>sponsors a number of awards:</a:t>
            </a:r>
          </a:p>
          <a:p>
            <a:pPr algn="ctr">
              <a:buNone/>
            </a:pPr>
            <a:r>
              <a:rPr lang="en-CA" dirty="0" smtClean="0"/>
              <a:t>	</a:t>
            </a:r>
            <a:r>
              <a:rPr lang="en-CA" dirty="0" smtClean="0">
                <a:solidFill>
                  <a:schemeClr val="accent4"/>
                </a:solidFill>
                <a:hlinkClick r:id="rId2"/>
              </a:rPr>
              <a:t>www.occdsb.on.ca/content.php?doc=729</a:t>
            </a:r>
            <a:endParaRPr lang="en-CA" dirty="0" smtClean="0">
              <a:solidFill>
                <a:schemeClr val="accent4"/>
              </a:solidFill>
            </a:endParaRPr>
          </a:p>
          <a:p>
            <a:pPr algn="ctr">
              <a:buNone/>
            </a:pPr>
            <a:endParaRPr lang="en-CA" dirty="0" smtClean="0">
              <a:solidFill>
                <a:schemeClr val="accent4"/>
              </a:solidFill>
            </a:endParaRPr>
          </a:p>
          <a:p>
            <a:pPr marL="925830" lvl="1" indent="-514350">
              <a:buFont typeface="+mj-lt"/>
              <a:buAutoNum type="arabicPeriod"/>
            </a:pPr>
            <a:r>
              <a:rPr lang="en-US" sz="2400" dirty="0" smtClean="0"/>
              <a:t>The Director of Education Graduate Student Award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400" dirty="0" smtClean="0"/>
              <a:t>Ottawa Catholic Student Award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400" dirty="0" smtClean="0"/>
              <a:t>Ottawa Catholic Trustee - Student Service Award 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400" dirty="0" smtClean="0"/>
              <a:t>Ontario Youth Apprenticeship Program Award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400" dirty="0" smtClean="0"/>
              <a:t>Pathways for Success Destination Employability Award</a:t>
            </a:r>
            <a:endParaRPr lang="en-CA" sz="2400" dirty="0" smtClean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OSAP:</a:t>
            </a:r>
            <a:br>
              <a:rPr lang="en-CA" dirty="0" smtClean="0"/>
            </a:br>
            <a:r>
              <a:rPr lang="en-CA" sz="4200" dirty="0" smtClean="0"/>
              <a:t>Ontario Assistance Student Program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Government loans and grants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Eligibility typically based on</a:t>
            </a:r>
          </a:p>
          <a:p>
            <a:pPr>
              <a:buNone/>
            </a:pPr>
            <a:r>
              <a:rPr lang="en-US" b="1" dirty="0" smtClean="0"/>
              <a:t>	parental income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https://osap.gov.on.ca/OSAPPortal</a:t>
            </a:r>
            <a:r>
              <a:rPr lang="en-US" dirty="0" smtClean="0"/>
              <a:t> for information about who is eligible and how to apply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Start your search early</a:t>
            </a:r>
          </a:p>
          <a:p>
            <a:pPr lvl="1"/>
            <a:r>
              <a:rPr lang="en-CA" dirty="0" smtClean="0"/>
              <a:t>see what’s out there and be aware of deadlines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Try to keep your resume updated</a:t>
            </a:r>
          </a:p>
          <a:p>
            <a:pPr lvl="1"/>
            <a:r>
              <a:rPr lang="en-CA" dirty="0" smtClean="0"/>
              <a:t>this will help you fill in application forms quickly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Contact your references in advance to give them time to write a strong letter</a:t>
            </a:r>
            <a:br>
              <a:rPr lang="en-CA" dirty="0" smtClean="0"/>
            </a:br>
            <a:endParaRPr lang="en-CA" sz="2600" dirty="0" smtClean="0"/>
          </a:p>
          <a:p>
            <a:r>
              <a:rPr lang="en-CA" dirty="0" smtClean="0"/>
              <a:t>The more you apply to, the better!</a:t>
            </a:r>
          </a:p>
          <a:p>
            <a:pPr lvl="1"/>
            <a:r>
              <a:rPr lang="en-CA" dirty="0" smtClean="0"/>
              <a:t>no award is worth ‘too little’</a:t>
            </a:r>
          </a:p>
          <a:p>
            <a:pPr lvl="1"/>
            <a:r>
              <a:rPr lang="en-CA" dirty="0" smtClean="0"/>
              <a:t>many awards go unclaimed due to zero applicants</a:t>
            </a:r>
          </a:p>
          <a:p>
            <a:pPr lvl="1"/>
            <a:r>
              <a:rPr lang="en-CA" dirty="0" smtClean="0"/>
              <a:t>you can accumulate a large sum of money by applying to (and hopefully winning) a number of awards!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So what’s a scholarship?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Monetary award based primarily on </a:t>
            </a:r>
            <a:r>
              <a:rPr lang="en-US" b="1" dirty="0" smtClean="0">
                <a:solidFill>
                  <a:schemeClr val="accent5"/>
                </a:solidFill>
              </a:rPr>
              <a:t>academic merit</a:t>
            </a:r>
          </a:p>
          <a:p>
            <a:r>
              <a:rPr lang="en-US" dirty="0" smtClean="0"/>
              <a:t>Selection criteria may also include</a:t>
            </a:r>
          </a:p>
          <a:p>
            <a:pPr lvl="1"/>
            <a:r>
              <a:rPr lang="en-US" dirty="0" smtClean="0"/>
              <a:t>leadership</a:t>
            </a:r>
          </a:p>
          <a:p>
            <a:pPr lvl="1"/>
            <a:r>
              <a:rPr lang="en-US" dirty="0" smtClean="0"/>
              <a:t>sports &amp; extracurricular activities</a:t>
            </a:r>
          </a:p>
          <a:p>
            <a:pPr lvl="1"/>
            <a:r>
              <a:rPr lang="en-US" dirty="0" smtClean="0"/>
              <a:t>volunteer work &amp; community involvement</a:t>
            </a:r>
          </a:p>
          <a:p>
            <a:r>
              <a:rPr lang="en-US" dirty="0" smtClean="0"/>
              <a:t>Two types: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automatic </a:t>
            </a:r>
            <a:r>
              <a:rPr lang="en-US" dirty="0" smtClean="0"/>
              <a:t>considerationhttp://ceosatgsu.files.wordpress.com/2011/08/question_clipart.gif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need to apply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SCHOLARSHIPS</a:t>
            </a:r>
            <a:r>
              <a:rPr lang="en-CA" dirty="0" smtClean="0"/>
              <a:t>:</a:t>
            </a:r>
            <a:br>
              <a:rPr lang="en-CA" dirty="0" smtClean="0"/>
            </a:br>
            <a:r>
              <a:rPr lang="en-CA" dirty="0" smtClean="0"/>
              <a:t>(</a:t>
            </a:r>
            <a:r>
              <a:rPr lang="en-CA" dirty="0" smtClean="0"/>
              <a:t>1) Automatic consideration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5211763"/>
          </a:xfrm>
        </p:spPr>
        <p:txBody>
          <a:bodyPr>
            <a:normAutofit/>
          </a:bodyPr>
          <a:lstStyle/>
          <a:p>
            <a:pPr lvl="0"/>
            <a:r>
              <a:rPr lang="en-CA" sz="2800" b="1" dirty="0" smtClean="0"/>
              <a:t>entrance scholarships</a:t>
            </a:r>
          </a:p>
          <a:p>
            <a:pPr lvl="0"/>
            <a:r>
              <a:rPr lang="en-CA" sz="2800" dirty="0" smtClean="0"/>
              <a:t>no application necessary</a:t>
            </a:r>
            <a:endParaRPr lang="en-US" sz="2800" dirty="0" smtClean="0"/>
          </a:p>
          <a:p>
            <a:r>
              <a:rPr lang="en-CA" sz="2800" dirty="0" smtClean="0"/>
              <a:t>automatically awarded upon entrance to a school or program</a:t>
            </a:r>
          </a:p>
          <a:p>
            <a:r>
              <a:rPr lang="en-CA" sz="2800" dirty="0" smtClean="0"/>
              <a:t>based on </a:t>
            </a:r>
            <a:r>
              <a:rPr lang="en-CA" sz="2800" b="1" dirty="0" smtClean="0">
                <a:solidFill>
                  <a:schemeClr val="tx2">
                    <a:lumMod val="90000"/>
                  </a:schemeClr>
                </a:solidFill>
              </a:rPr>
              <a:t>high school grades</a:t>
            </a:r>
            <a:r>
              <a:rPr lang="en-CA" sz="2800" dirty="0" smtClean="0"/>
              <a:t>: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 algn="ctr">
              <a:buNone/>
            </a:pPr>
            <a:r>
              <a:rPr lang="en-US" sz="1800" dirty="0" smtClean="0"/>
              <a:t>* Scholarships are renewable with an A- standing</a:t>
            </a:r>
            <a:endParaRPr lang="en-US" sz="1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43608" y="3933056"/>
          <a:ext cx="7128792" cy="222504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2376264"/>
                <a:gridCol w="2376264"/>
                <a:gridCol w="2376264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bg1"/>
                          </a:solidFill>
                        </a:rPr>
                        <a:t>Entrance</a:t>
                      </a:r>
                      <a:r>
                        <a:rPr lang="en-CA" baseline="0" dirty="0" smtClean="0">
                          <a:solidFill>
                            <a:schemeClr val="bg1"/>
                          </a:solidFill>
                        </a:rPr>
                        <a:t> Scholarships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b="1" dirty="0" smtClean="0"/>
                        <a:t>Value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b="1" dirty="0" smtClean="0"/>
                        <a:t>Admission</a:t>
                      </a:r>
                      <a:r>
                        <a:rPr lang="en-CA" b="1" baseline="0" dirty="0" smtClean="0"/>
                        <a:t> average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$16,000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$4,000 x four years*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95 – 100%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$12,000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$3,000 x four years*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90</a:t>
                      </a:r>
                      <a:r>
                        <a:rPr lang="en-CA" baseline="0" dirty="0" smtClean="0"/>
                        <a:t> – 9</a:t>
                      </a:r>
                      <a:r>
                        <a:rPr lang="en-CA" dirty="0" smtClean="0"/>
                        <a:t>4.9%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$8,000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$2,000 x four years*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85 – 89.9%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$4,000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$1,000 x four years*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80 – 84.9%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762000"/>
            <a:ext cx="8229600" cy="2108664"/>
          </a:xfrm>
        </p:spPr>
        <p:txBody>
          <a:bodyPr>
            <a:normAutofit/>
          </a:bodyPr>
          <a:lstStyle/>
          <a:p>
            <a:r>
              <a:rPr lang="en-US" dirty="0" smtClean="0"/>
              <a:t>Queen Elizabeth II</a:t>
            </a:r>
            <a:br>
              <a:rPr lang="en-US" dirty="0" smtClean="0"/>
            </a:br>
            <a:r>
              <a:rPr lang="en-US" sz="2800" dirty="0" smtClean="0"/>
              <a:t>Aiming for the Top </a:t>
            </a:r>
            <a:r>
              <a:rPr lang="en-US" sz="2800" dirty="0" smtClean="0"/>
              <a:t>Scholarship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24000"/>
          <a:ext cx="8439472" cy="4965120"/>
        </p:xfrm>
        <a:graphic>
          <a:graphicData uri="http://schemas.openxmlformats.org/drawingml/2006/table">
            <a:tbl>
              <a:tblPr/>
              <a:tblGrid>
                <a:gridCol w="2288670"/>
                <a:gridCol w="6150802"/>
              </a:tblGrid>
              <a:tr h="706626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chemeClr val="tx2">
                              <a:lumMod val="90000"/>
                            </a:schemeClr>
                          </a:solidFill>
                        </a:rPr>
                        <a:t>WHO IT’S FOR:</a:t>
                      </a:r>
                      <a:endParaRPr lang="en-US" sz="1800" dirty="0">
                        <a:solidFill>
                          <a:schemeClr val="tx2">
                            <a:lumMod val="90000"/>
                          </a:schemeClr>
                        </a:solidFill>
                      </a:endParaRPr>
                    </a:p>
                  </a:txBody>
                  <a:tcPr marL="51431" marR="51431" marT="72000" marB="72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Ontario students who have shown academic excellence </a:t>
                      </a:r>
                      <a:r>
                        <a:rPr lang="en-US" sz="2400" dirty="0" smtClean="0"/>
                        <a:t>in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high school</a:t>
                      </a:r>
                      <a:endParaRPr lang="en-US" sz="2400" dirty="0"/>
                    </a:p>
                  </a:txBody>
                  <a:tcPr marL="51431" marR="51431" marT="72000" marB="72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6626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chemeClr val="tx2">
                              <a:lumMod val="90000"/>
                            </a:schemeClr>
                          </a:solidFill>
                        </a:rPr>
                        <a:t>AMOUNT OF AID:</a:t>
                      </a:r>
                      <a:endParaRPr lang="en-US" sz="1800" dirty="0">
                        <a:solidFill>
                          <a:schemeClr val="tx2">
                            <a:lumMod val="90000"/>
                          </a:schemeClr>
                        </a:solidFill>
                      </a:endParaRPr>
                    </a:p>
                  </a:txBody>
                  <a:tcPr marL="51431" marR="51431" marT="72000" marB="72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b="1" dirty="0" smtClean="0"/>
                        <a:t> minimum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/>
                        <a:t>of $</a:t>
                      </a:r>
                      <a:r>
                        <a:rPr lang="en-US" sz="2400" dirty="0" smtClean="0"/>
                        <a:t>100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b="1" dirty="0" smtClean="0"/>
                        <a:t> maximum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/>
                        <a:t>of </a:t>
                      </a:r>
                      <a:r>
                        <a:rPr lang="en-US" sz="2400" dirty="0" smtClean="0"/>
                        <a:t>$ 3,500 </a:t>
                      </a:r>
                      <a:r>
                        <a:rPr lang="en-US" sz="2400" dirty="0"/>
                        <a:t>per year</a:t>
                      </a:r>
                    </a:p>
                  </a:txBody>
                  <a:tcPr marL="51431" marR="51431" marT="72000" marB="72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2233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chemeClr val="tx2">
                              <a:lumMod val="90000"/>
                            </a:schemeClr>
                          </a:solidFill>
                        </a:rPr>
                        <a:t>HOW TO APPLY:</a:t>
                      </a:r>
                      <a:endParaRPr lang="en-US" sz="1800" dirty="0">
                        <a:solidFill>
                          <a:schemeClr val="tx2">
                            <a:lumMod val="90000"/>
                          </a:schemeClr>
                        </a:solidFill>
                      </a:endParaRPr>
                    </a:p>
                  </a:txBody>
                  <a:tcPr marL="51431" marR="51431" marT="72000" marB="72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Complete </a:t>
                      </a:r>
                      <a:r>
                        <a:rPr lang="en-US" sz="2400" b="1" baseline="0" dirty="0" smtClean="0"/>
                        <a:t>O</a:t>
                      </a:r>
                      <a:r>
                        <a:rPr lang="en-US" sz="2400" b="1" dirty="0" smtClean="0"/>
                        <a:t>SAP </a:t>
                      </a:r>
                      <a:r>
                        <a:rPr lang="en-US" sz="2400" b="1" dirty="0"/>
                        <a:t>Application for Full-Time </a:t>
                      </a:r>
                      <a:r>
                        <a:rPr lang="en-US" sz="2400" b="1" dirty="0" smtClean="0"/>
                        <a:t>Students</a:t>
                      </a:r>
                      <a:endParaRPr lang="en-US" sz="2400" dirty="0"/>
                    </a:p>
                    <a:p>
                      <a:r>
                        <a:rPr lang="en-US" sz="2400" dirty="0"/>
                        <a:t>• If you want </a:t>
                      </a:r>
                      <a:r>
                        <a:rPr lang="en-US" sz="2400" dirty="0" smtClean="0"/>
                        <a:t>to apply </a:t>
                      </a:r>
                      <a:r>
                        <a:rPr lang="en-US" sz="2400" dirty="0"/>
                        <a:t>for the basic merit amount only ($100), </a:t>
                      </a:r>
                      <a:r>
                        <a:rPr lang="en-US" sz="2400" dirty="0" smtClean="0"/>
                        <a:t>complete </a:t>
                      </a:r>
                      <a:r>
                        <a:rPr lang="en-US" sz="2400" dirty="0"/>
                        <a:t>the </a:t>
                      </a:r>
                      <a:r>
                        <a:rPr lang="en-US" sz="2400" b="1" dirty="0"/>
                        <a:t>QEIIA4T Application for Basic Merit </a:t>
                      </a:r>
                      <a:r>
                        <a:rPr lang="en-US" sz="2400" b="1" dirty="0" smtClean="0"/>
                        <a:t>Amount</a:t>
                      </a:r>
                      <a:endParaRPr lang="en-US" sz="2400" dirty="0"/>
                    </a:p>
                  </a:txBody>
                  <a:tcPr marL="51431" marR="51431" marT="72000" marB="72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01828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chemeClr val="tx2">
                              <a:lumMod val="90000"/>
                            </a:schemeClr>
                          </a:solidFill>
                        </a:rPr>
                        <a:t>YOU SHOULD ALSO KNOW:</a:t>
                      </a:r>
                      <a:endParaRPr lang="en-US" sz="1800" dirty="0">
                        <a:solidFill>
                          <a:schemeClr val="tx2">
                            <a:lumMod val="90000"/>
                          </a:schemeClr>
                        </a:solidFill>
                      </a:endParaRPr>
                    </a:p>
                  </a:txBody>
                  <a:tcPr marL="51431" marR="51431" marT="72000" marB="72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b="0" baseline="0" dirty="0" smtClean="0"/>
                        <a:t>S</a:t>
                      </a:r>
                      <a:r>
                        <a:rPr lang="en-US" sz="2400" dirty="0" smtClean="0"/>
                        <a:t>tudents </a:t>
                      </a:r>
                      <a:r>
                        <a:rPr lang="en-US" sz="2400" dirty="0"/>
                        <a:t>who </a:t>
                      </a:r>
                      <a:r>
                        <a:rPr lang="en-US" sz="2400" dirty="0" smtClean="0"/>
                        <a:t>maintain </a:t>
                      </a:r>
                      <a:r>
                        <a:rPr lang="en-US" sz="2400" dirty="0"/>
                        <a:t>the scholarship eligibility criteria </a:t>
                      </a:r>
                      <a:r>
                        <a:rPr lang="en-US" sz="2400" dirty="0" smtClean="0"/>
                        <a:t>can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="1" baseline="0" dirty="0" smtClean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</a:rPr>
                        <a:t>automatically be considered for renewal</a:t>
                      </a:r>
                      <a:r>
                        <a:rPr lang="en-US" sz="2400" baseline="0" dirty="0" smtClean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</a:rPr>
                        <a:t> </a:t>
                      </a:r>
                      <a:r>
                        <a:rPr lang="en-US" sz="1400" baseline="0" dirty="0" smtClean="0"/>
                        <a:t>(</a:t>
                      </a:r>
                      <a:r>
                        <a:rPr lang="en-US" sz="1400" dirty="0" smtClean="0"/>
                        <a:t>for up to four years in total)</a:t>
                      </a:r>
                      <a:endParaRPr lang="en-US" sz="1400" dirty="0"/>
                    </a:p>
                  </a:txBody>
                  <a:tcPr marL="51431" marR="51431" marT="72000" marB="72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6096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solidFill>
                  <a:schemeClr val="tx2">
                    <a:lumMod val="90000"/>
                  </a:schemeClr>
                </a:solidFill>
              </a:rPr>
              <a:t>(2) Need to apply</a:t>
            </a:r>
            <a:endParaRPr lang="en-US" sz="2800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&amp; what’s a bursary?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 smtClean="0"/>
              <a:t>Based primarily on </a:t>
            </a:r>
            <a:r>
              <a:rPr lang="en-CA" b="1" dirty="0" smtClean="0">
                <a:solidFill>
                  <a:schemeClr val="accent5"/>
                </a:solidFill>
              </a:rPr>
              <a:t>financial need</a:t>
            </a:r>
          </a:p>
          <a:p>
            <a:pPr lvl="0">
              <a:buNone/>
            </a:pPr>
            <a:endParaRPr lang="en-US" b="1" dirty="0" smtClean="0"/>
          </a:p>
          <a:p>
            <a:r>
              <a:rPr lang="en-US" b="1" dirty="0" smtClean="0">
                <a:solidFill>
                  <a:schemeClr val="accent4"/>
                </a:solidFill>
              </a:rPr>
              <a:t>Application process </a:t>
            </a:r>
            <a:r>
              <a:rPr lang="en-US" dirty="0" smtClean="0"/>
              <a:t>may also include other selection criteria such as</a:t>
            </a:r>
          </a:p>
          <a:p>
            <a:pPr lvl="1"/>
            <a:r>
              <a:rPr lang="en-US" dirty="0" smtClean="0"/>
              <a:t>leadership</a:t>
            </a:r>
          </a:p>
          <a:p>
            <a:pPr lvl="1"/>
            <a:r>
              <a:rPr lang="en-US" dirty="0" smtClean="0"/>
              <a:t>sports &amp; extracurricular activities</a:t>
            </a:r>
          </a:p>
          <a:p>
            <a:pPr lvl="1"/>
            <a:r>
              <a:rPr lang="en-US" dirty="0" smtClean="0"/>
              <a:t>volunteer work &amp; community involvement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8666456" cy="39776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CA" sz="4800" b="1" dirty="0" smtClean="0">
                <a:solidFill>
                  <a:schemeClr val="accent4"/>
                </a:solidFill>
              </a:rPr>
              <a:t>Scholarships and bursaries</a:t>
            </a:r>
            <a:r>
              <a:rPr lang="en-CA" sz="4800" dirty="0" smtClean="0">
                <a:solidFill>
                  <a:schemeClr val="accent4"/>
                </a:solidFill>
              </a:rPr>
              <a:t> </a:t>
            </a:r>
            <a:r>
              <a:rPr lang="en-CA" sz="4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are </a:t>
            </a:r>
            <a:r>
              <a:rPr lang="en-CA" sz="4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different from loans </a:t>
            </a:r>
            <a:r>
              <a:rPr lang="en-CA" sz="4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because they</a:t>
            </a:r>
          </a:p>
          <a:p>
            <a:pPr algn="ctr">
              <a:buNone/>
            </a:pPr>
            <a:r>
              <a:rPr lang="en-CA" sz="4600" b="1" dirty="0" smtClean="0">
                <a:solidFill>
                  <a:schemeClr val="tx2">
                    <a:lumMod val="90000"/>
                  </a:schemeClr>
                </a:solidFill>
              </a:rPr>
              <a:t>do NOT have to be paid back!</a:t>
            </a:r>
            <a:endParaRPr lang="en-US" sz="4600" dirty="0">
              <a:solidFill>
                <a:schemeClr val="tx2">
                  <a:lumMod val="90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4876800"/>
            <a:ext cx="1981200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Where to look for additional scholarships and bursaries…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… for which you will need to </a:t>
            </a:r>
            <a:r>
              <a:rPr lang="en-CA" sz="2400" b="1" dirty="0" smtClean="0"/>
              <a:t>APPLY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7400" y="4851400"/>
            <a:ext cx="2006600" cy="200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University &amp; College Websites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Universities &amp; colleges offer various scholarships and bursaries</a:t>
            </a:r>
          </a:p>
          <a:p>
            <a:r>
              <a:rPr lang="en-CA" dirty="0" smtClean="0"/>
              <a:t>Go to the institution’s website and search under </a:t>
            </a:r>
            <a:r>
              <a:rPr lang="en-CA" b="1" dirty="0" smtClean="0">
                <a:solidFill>
                  <a:schemeClr val="tx2"/>
                </a:solidFill>
              </a:rPr>
              <a:t>financial aid, awards, bursaries</a:t>
            </a:r>
            <a:endParaRPr lang="en-CA" dirty="0" smtClean="0"/>
          </a:p>
          <a:p>
            <a:pPr lvl="1"/>
            <a:r>
              <a:rPr lang="en-US" b="1" dirty="0" smtClean="0"/>
              <a:t>Algonquin College: </a:t>
            </a:r>
            <a:r>
              <a:rPr lang="en-US" dirty="0" smtClean="0">
                <a:hlinkClick r:id="rId2"/>
              </a:rPr>
              <a:t>www.algonquincollege.com/prospective/finance_general.htm</a:t>
            </a:r>
            <a:endParaRPr lang="en-US" dirty="0" smtClean="0"/>
          </a:p>
          <a:p>
            <a:pPr lvl="1"/>
            <a:r>
              <a:rPr lang="en-US" b="1" dirty="0" smtClean="0"/>
              <a:t>Carleton University: </a:t>
            </a:r>
            <a:r>
              <a:rPr lang="en-US" dirty="0" smtClean="0">
                <a:hlinkClick r:id="rId3"/>
              </a:rPr>
              <a:t>www.carleton.ca/awards/</a:t>
            </a:r>
            <a:endParaRPr lang="en-US" dirty="0" smtClean="0"/>
          </a:p>
          <a:p>
            <a:pPr lvl="1"/>
            <a:r>
              <a:rPr lang="en-US" b="1" dirty="0" smtClean="0"/>
              <a:t>University of Ottawa:</a:t>
            </a:r>
            <a:r>
              <a:rPr lang="en-US" dirty="0" smtClean="0">
                <a:hlinkClick r:id="rId4"/>
              </a:rPr>
              <a:t> </a:t>
            </a:r>
            <a:r>
              <a:rPr lang="en-US" dirty="0" smtClean="0">
                <a:hlinkClick r:id="rId5"/>
              </a:rPr>
              <a:t>http://www.registrar.uottawa.ca/Default.aspx?tabid=2658</a:t>
            </a:r>
            <a:r>
              <a:rPr lang="en-US" dirty="0" smtClean="0"/>
              <a:t> 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Research Websites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Use online databases such as</a:t>
            </a:r>
          </a:p>
          <a:p>
            <a:pPr algn="ctr">
              <a:buNone/>
            </a:pPr>
            <a:r>
              <a:rPr lang="en-CA" sz="2600" b="1" dirty="0" smtClean="0">
                <a:hlinkClick r:id="rId2"/>
              </a:rPr>
              <a:t>www.scholarshipscanada.com</a:t>
            </a:r>
            <a:endParaRPr lang="en-US" sz="2600" b="1" dirty="0" smtClean="0"/>
          </a:p>
          <a:p>
            <a:pPr algn="ctr">
              <a:buNone/>
            </a:pPr>
            <a:r>
              <a:rPr lang="en-CA" sz="2600" b="1" u="sng" dirty="0" smtClean="0">
                <a:hlinkClick r:id="rId3"/>
              </a:rPr>
              <a:t>www.studentawards.com</a:t>
            </a:r>
            <a:endParaRPr lang="en-US" sz="2600" b="1" dirty="0" smtClean="0"/>
          </a:p>
          <a:p>
            <a:pPr lvl="1"/>
            <a:r>
              <a:rPr lang="en-US" dirty="0" smtClean="0"/>
              <a:t>Create a profile for </a:t>
            </a:r>
            <a:r>
              <a:rPr lang="en-US" b="1" dirty="0" smtClean="0"/>
              <a:t>FREE</a:t>
            </a:r>
            <a:r>
              <a:rPr lang="en-US" dirty="0" smtClean="0"/>
              <a:t> and log in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smtClean="0"/>
              <a:t>personalized</a:t>
            </a:r>
            <a:r>
              <a:rPr lang="en-US" dirty="0" smtClean="0"/>
              <a:t> list of scholarships and bursaries will be generated</a:t>
            </a:r>
          </a:p>
          <a:p>
            <a:pPr lvl="1"/>
            <a:r>
              <a:rPr lang="en-US" dirty="0" smtClean="0"/>
              <a:t>Read through descriptions &amp; criteria and </a:t>
            </a:r>
            <a:r>
              <a:rPr lang="en-US" b="1" dirty="0" smtClean="0"/>
              <a:t>apply</a:t>
            </a:r>
          </a:p>
          <a:p>
            <a:pPr lvl="1"/>
            <a:r>
              <a:rPr lang="en-US" dirty="0" smtClean="0"/>
              <a:t>Application process may include essay writing, questionnaires,  reference letters,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Custom 1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FEB687"/>
      </a:hlink>
      <a:folHlink>
        <a:srgbClr val="969DAB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1315</TotalTime>
  <Words>618</Words>
  <Application>Microsoft Macintosh PowerPoint</Application>
  <PresentationFormat>On-screen Show (4:3)</PresentationFormat>
  <Paragraphs>103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Foundry</vt:lpstr>
      <vt:lpstr>Financing University/College</vt:lpstr>
      <vt:lpstr>So what’s a scholarship?</vt:lpstr>
      <vt:lpstr>SCHOLARSHIPS: (1) Automatic consideration </vt:lpstr>
      <vt:lpstr>Queen Elizabeth II Aiming for the Top Scholarship</vt:lpstr>
      <vt:lpstr>&amp; what’s a bursary?</vt:lpstr>
      <vt:lpstr>Slide 6</vt:lpstr>
      <vt:lpstr>Where to look for additional scholarships and bursaries…</vt:lpstr>
      <vt:lpstr>University &amp; College Websites</vt:lpstr>
      <vt:lpstr>Research Websites</vt:lpstr>
      <vt:lpstr>Slide 10</vt:lpstr>
      <vt:lpstr>School &amp; Community Awards</vt:lpstr>
      <vt:lpstr>OSAP: Ontario Assistance Student Program</vt:lpstr>
      <vt:lpstr>Tips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Financing University/College</dc:title>
  <dc:creator>Admin</dc:creator>
  <cp:lastModifiedBy>Larissa Limbardi</cp:lastModifiedBy>
  <cp:revision>30</cp:revision>
  <dcterms:created xsi:type="dcterms:W3CDTF">2011-10-27T14:02:06Z</dcterms:created>
  <dcterms:modified xsi:type="dcterms:W3CDTF">2011-10-27T17:28:17Z</dcterms:modified>
</cp:coreProperties>
</file>